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s/comment3.xml" ContentType="application/vnd.openxmlformats-officedocument.presentationml.comment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67" r:id="rId3"/>
    <p:sldId id="273" r:id="rId4"/>
    <p:sldId id="274" r:id="rId5"/>
    <p:sldId id="272" r:id="rId6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xmlns="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530" autoAdjust="0"/>
  </p:normalViewPr>
  <p:slideViewPr>
    <p:cSldViewPr>
      <p:cViewPr varScale="1">
        <p:scale>
          <a:sx n="103" d="100"/>
          <a:sy n="103" d="100"/>
        </p:scale>
        <p:origin x="-181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29T23:26:05.070" idx="1">
    <p:pos x="10" y="10"/>
    <p:text/>
    <p:extLst>
      <p:ext uri="{C676402C-5697-4E1C-873F-D02D1690AC5C}">
        <p15:threadingInfo xmlns:p15="http://schemas.microsoft.com/office/powerpoint/2012/main" xmlns="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29T23:26:05.070" idx="1">
    <p:pos x="10" y="10"/>
    <p:text/>
    <p:extLst>
      <p:ext uri="{C676402C-5697-4E1C-873F-D02D1690AC5C}">
        <p15:threadingInfo xmlns:p15="http://schemas.microsoft.com/office/powerpoint/2012/main" xmlns="" timeZoneBias="-5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29T23:26:05.070" idx="1">
    <p:pos x="10" y="10"/>
    <p:text/>
    <p:extLst>
      <p:ext uri="{C676402C-5697-4E1C-873F-D02D1690AC5C}">
        <p15:threadingInfo xmlns:p15="http://schemas.microsoft.com/office/powerpoint/2012/main" xmlns="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68B01-8254-4199-8125-A3863665AE1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E817E-4837-47D2-B8DF-45ECB6EEC0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4735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E817E-4837-47D2-B8DF-45ECB6EEC07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5432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970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0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02480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4546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63087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880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2036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9616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5334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7884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161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021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638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744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276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2512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56461-022C-4229-B8DC-19E9D068F196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20E45-5449-4471-AE4D-4BAB453FD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34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80920" cy="532859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360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ГУЗ Забайкальская ЦРБ </a:t>
            </a:r>
            <a: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взрослая поликлиника</a:t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«Проведение диспансеризации определенных групп населения в ДУБ»</a:t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158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285720" y="0"/>
            <a:ext cx="83204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текущего состояния процесса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диспансеризации определенных групп населения в ДУБ»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072330" y="1142984"/>
            <a:ext cx="1942771" cy="14914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Процедурный кабинет                    Забор </a:t>
            </a:r>
            <a:r>
              <a:rPr lang="ru-RU" sz="1400" dirty="0"/>
              <a:t>крови на сахар и холестерин, антропометрия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14348" y="5286388"/>
            <a:ext cx="7512350" cy="12304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1)Пересечение потоков пациентов проходящих диспансеризацию с пациентами терапевтического профиля.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2) Увеличение времени прохождения диспансеризации до 5 дней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00034" y="1214422"/>
            <a:ext cx="2058127" cy="14922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Участковый терапевт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4071934" y="1214422"/>
            <a:ext cx="1954734" cy="14922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Кабинет диспансеризации</a:t>
            </a:r>
          </a:p>
          <a:p>
            <a:pPr algn="ctr"/>
            <a:r>
              <a:rPr lang="ru-RU" sz="1400" dirty="0" smtClean="0"/>
              <a:t>Анкетирование </a:t>
            </a:r>
            <a:r>
              <a:rPr lang="ru-RU" sz="1400" dirty="0"/>
              <a:t>пациентов</a:t>
            </a:r>
          </a:p>
          <a:p>
            <a:pPr algn="ctr"/>
            <a:endParaRPr lang="ru-RU" sz="1400" dirty="0"/>
          </a:p>
        </p:txBody>
      </p:sp>
      <p:cxnSp>
        <p:nvCxnSpPr>
          <p:cNvPr id="42" name="Прямая со стрелкой 41"/>
          <p:cNvCxnSpPr>
            <a:cxnSpLocks/>
          </p:cNvCxnSpPr>
          <p:nvPr/>
        </p:nvCxnSpPr>
        <p:spPr>
          <a:xfrm flipV="1">
            <a:off x="550368" y="2873583"/>
            <a:ext cx="0" cy="895303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cxnSpLocks/>
          </p:cNvCxnSpPr>
          <p:nvPr/>
        </p:nvCxnSpPr>
        <p:spPr>
          <a:xfrm>
            <a:off x="7524328" y="2730620"/>
            <a:ext cx="0" cy="390753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cxnSpLocks/>
          </p:cNvCxnSpPr>
          <p:nvPr/>
        </p:nvCxnSpPr>
        <p:spPr>
          <a:xfrm>
            <a:off x="2714612" y="1928802"/>
            <a:ext cx="1266498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cxnSpLocks/>
          </p:cNvCxnSpPr>
          <p:nvPr/>
        </p:nvCxnSpPr>
        <p:spPr>
          <a:xfrm>
            <a:off x="6072198" y="1928802"/>
            <a:ext cx="883161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cxnSpLocks/>
          </p:cNvCxnSpPr>
          <p:nvPr/>
        </p:nvCxnSpPr>
        <p:spPr>
          <a:xfrm>
            <a:off x="402662" y="4797152"/>
            <a:ext cx="1248401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cxnSpLocks/>
          </p:cNvCxnSpPr>
          <p:nvPr/>
        </p:nvCxnSpPr>
        <p:spPr>
          <a:xfrm flipH="1">
            <a:off x="407465" y="4509120"/>
            <a:ext cx="1263119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89221" y="4832814"/>
            <a:ext cx="2125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Пересечение потоков здоровых и больных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6E7CFD7-1E2A-4799-AF0E-4407637F3F3A}"/>
              </a:ext>
            </a:extLst>
          </p:cNvPr>
          <p:cNvSpPr/>
          <p:nvPr/>
        </p:nvSpPr>
        <p:spPr>
          <a:xfrm>
            <a:off x="7272655" y="3143248"/>
            <a:ext cx="1871345" cy="14922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Кабинет </a:t>
            </a:r>
            <a:endParaRPr lang="ru-RU" sz="1400" dirty="0" smtClean="0"/>
          </a:p>
          <a:p>
            <a:pPr algn="ctr"/>
            <a:r>
              <a:rPr lang="ru-RU" sz="1400" dirty="0" smtClean="0"/>
              <a:t>снятие </a:t>
            </a:r>
            <a:r>
              <a:rPr lang="ru-RU" sz="1400" dirty="0"/>
              <a:t>ЭКГ</a:t>
            </a:r>
          </a:p>
        </p:txBody>
      </p: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xmlns="" id="{FB82306F-1948-4829-A22C-FD31312B15D6}"/>
              </a:ext>
            </a:extLst>
          </p:cNvPr>
          <p:cNvCxnSpPr>
            <a:cxnSpLocks/>
          </p:cNvCxnSpPr>
          <p:nvPr/>
        </p:nvCxnSpPr>
        <p:spPr>
          <a:xfrm flipH="1">
            <a:off x="537842" y="3867499"/>
            <a:ext cx="6534488" cy="1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DE771B4-D491-4803-99CF-83469E31736F}"/>
              </a:ext>
            </a:extLst>
          </p:cNvPr>
          <p:cNvSpPr txBox="1"/>
          <p:nvPr/>
        </p:nvSpPr>
        <p:spPr>
          <a:xfrm>
            <a:off x="714347" y="3491812"/>
            <a:ext cx="4030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Очередь на заключение через 1-го пациента</a:t>
            </a:r>
          </a:p>
        </p:txBody>
      </p:sp>
    </p:spTree>
    <p:extLst>
      <p:ext uri="{BB962C8B-B14F-4D97-AF65-F5344CB8AC3E}">
        <p14:creationId xmlns:p14="http://schemas.microsoft.com/office/powerpoint/2010/main" xmlns="" val="2196902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285720" y="0"/>
            <a:ext cx="83204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Карта улучшения состояния процесса «Профилактический прием»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подпроцесса :«Проведение диспансеризации определенных групп взрослого населения»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786578" y="1142984"/>
            <a:ext cx="1942771" cy="14914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914400">
              <a:defRPr/>
            </a:pPr>
            <a:r>
              <a:rPr lang="ru-RU" sz="1400" dirty="0">
                <a:solidFill>
                  <a:prstClr val="black"/>
                </a:solidFill>
                <a:latin typeface="Lucida Sans Unicode"/>
              </a:rPr>
              <a:t>Процедурный кабинет                    Забор крови на сахар и холестерин, антропометрия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14348" y="5286388"/>
            <a:ext cx="7512350" cy="12304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1)Пересечение потоков пациентов проходящих диспансеризацию с пациентами терапевтического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профиля по заболеванию 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2) Увеличение времени прохождения диспансеризации до 5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посещений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28596" y="1285860"/>
            <a:ext cx="2129565" cy="14922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Участковый терапевт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571868" y="1214422"/>
            <a:ext cx="1954734" cy="14922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914400">
              <a:defRPr/>
            </a:pPr>
            <a:r>
              <a:rPr lang="ru-RU" sz="1400" dirty="0">
                <a:solidFill>
                  <a:prstClr val="black"/>
                </a:solidFill>
                <a:latin typeface="Lucida Sans Unicode"/>
              </a:rPr>
              <a:t>Кабинет диспансеризации</a:t>
            </a:r>
          </a:p>
          <a:p>
            <a:pPr lvl="0" algn="ctr" defTabSz="914400">
              <a:defRPr/>
            </a:pPr>
            <a:r>
              <a:rPr lang="ru-RU" sz="1400" dirty="0">
                <a:solidFill>
                  <a:prstClr val="black"/>
                </a:solidFill>
                <a:latin typeface="Lucida Sans Unicode"/>
              </a:rPr>
              <a:t>Анкетирование пациентов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42" name="Прямая со стрелкой 41"/>
          <p:cNvCxnSpPr>
            <a:cxnSpLocks/>
          </p:cNvCxnSpPr>
          <p:nvPr/>
        </p:nvCxnSpPr>
        <p:spPr>
          <a:xfrm flipV="1">
            <a:off x="550368" y="2873583"/>
            <a:ext cx="0" cy="895303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cxnSpLocks/>
          </p:cNvCxnSpPr>
          <p:nvPr/>
        </p:nvCxnSpPr>
        <p:spPr>
          <a:xfrm>
            <a:off x="8084985" y="2678207"/>
            <a:ext cx="0" cy="390753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cxnSpLocks/>
          </p:cNvCxnSpPr>
          <p:nvPr/>
        </p:nvCxnSpPr>
        <p:spPr>
          <a:xfrm>
            <a:off x="2786050" y="2000240"/>
            <a:ext cx="694994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cxnSpLocks/>
          </p:cNvCxnSpPr>
          <p:nvPr/>
        </p:nvCxnSpPr>
        <p:spPr>
          <a:xfrm>
            <a:off x="5643570" y="2000240"/>
            <a:ext cx="1097475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cxnSpLocks/>
          </p:cNvCxnSpPr>
          <p:nvPr/>
        </p:nvCxnSpPr>
        <p:spPr>
          <a:xfrm>
            <a:off x="402662" y="4797152"/>
            <a:ext cx="1248401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cxnSpLocks/>
          </p:cNvCxnSpPr>
          <p:nvPr/>
        </p:nvCxnSpPr>
        <p:spPr>
          <a:xfrm flipH="1">
            <a:off x="407465" y="4509120"/>
            <a:ext cx="1263119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89221" y="4832814"/>
            <a:ext cx="2125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Пересечение потоков здоровых и больных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6E7CFD7-1E2A-4799-AF0E-4407637F3F3A}"/>
              </a:ext>
            </a:extLst>
          </p:cNvPr>
          <p:cNvSpPr/>
          <p:nvPr/>
        </p:nvSpPr>
        <p:spPr>
          <a:xfrm>
            <a:off x="7072330" y="3143248"/>
            <a:ext cx="1871345" cy="14922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Кабинет 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снятие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ЭКГ</a:t>
            </a:r>
          </a:p>
        </p:txBody>
      </p: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xmlns="" id="{FB82306F-1948-4829-A22C-FD31312B15D6}"/>
              </a:ext>
            </a:extLst>
          </p:cNvPr>
          <p:cNvCxnSpPr>
            <a:cxnSpLocks/>
          </p:cNvCxnSpPr>
          <p:nvPr/>
        </p:nvCxnSpPr>
        <p:spPr>
          <a:xfrm flipH="1">
            <a:off x="537842" y="3861048"/>
            <a:ext cx="6534488" cy="645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DE771B4-D491-4803-99CF-83469E31736F}"/>
              </a:ext>
            </a:extLst>
          </p:cNvPr>
          <p:cNvSpPr txBox="1"/>
          <p:nvPr/>
        </p:nvSpPr>
        <p:spPr>
          <a:xfrm>
            <a:off x="714347" y="3491812"/>
            <a:ext cx="4030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Очередь на заключение через 1-го пациента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58549480-C9AB-45E5-8950-78EBAE6AB6EC}"/>
              </a:ext>
            </a:extLst>
          </p:cNvPr>
          <p:cNvCxnSpPr>
            <a:cxnSpLocks/>
          </p:cNvCxnSpPr>
          <p:nvPr/>
        </p:nvCxnSpPr>
        <p:spPr>
          <a:xfrm flipV="1">
            <a:off x="3000364" y="3000372"/>
            <a:ext cx="2284803" cy="1729536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942676D-D7FC-45BB-BC5B-DB6DBC141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928934"/>
            <a:ext cx="2334970" cy="1767993"/>
          </a:xfrm>
          <a:prstGeom prst="rect">
            <a:avLst/>
          </a:prstGeom>
        </p:spPr>
      </p:pic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xmlns="" id="{A2B60829-6A2F-4CA9-87B6-26E85F8F5446}"/>
              </a:ext>
            </a:extLst>
          </p:cNvPr>
          <p:cNvCxnSpPr>
            <a:cxnSpLocks/>
          </p:cNvCxnSpPr>
          <p:nvPr/>
        </p:nvCxnSpPr>
        <p:spPr>
          <a:xfrm flipV="1">
            <a:off x="6837630" y="2214554"/>
            <a:ext cx="2306370" cy="159383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xmlns="" id="{BDB83A6C-F2BC-4043-A915-D52A3749C754}"/>
              </a:ext>
            </a:extLst>
          </p:cNvPr>
          <p:cNvCxnSpPr/>
          <p:nvPr/>
        </p:nvCxnSpPr>
        <p:spPr>
          <a:xfrm>
            <a:off x="94944" y="1017969"/>
            <a:ext cx="2304256" cy="1728192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xmlns="" id="{BDB83A6C-F2BC-4043-A915-D52A3749C754}"/>
              </a:ext>
            </a:extLst>
          </p:cNvPr>
          <p:cNvCxnSpPr/>
          <p:nvPr/>
        </p:nvCxnSpPr>
        <p:spPr>
          <a:xfrm>
            <a:off x="6715140" y="1928802"/>
            <a:ext cx="2304256" cy="1728192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xmlns="" id="{A2B60829-6A2F-4CA9-87B6-26E85F8F5446}"/>
              </a:ext>
            </a:extLst>
          </p:cNvPr>
          <p:cNvCxnSpPr>
            <a:cxnSpLocks/>
          </p:cNvCxnSpPr>
          <p:nvPr/>
        </p:nvCxnSpPr>
        <p:spPr>
          <a:xfrm flipV="1">
            <a:off x="125713" y="1084376"/>
            <a:ext cx="2306370" cy="1593831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42072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285720" y="0"/>
            <a:ext cx="83204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Карта целевого состояния процесса «Профилактический прием»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подпроцесса :«Проведение диспансеризации определенных групп взрослого населения»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14348" y="5286388"/>
            <a:ext cx="7512350" cy="12304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1)Разграничение потоков пациентов  здоровых и больных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2) Сокращение времени прохождения диспансеризации до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 посещений.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4981" y="1186636"/>
            <a:ext cx="2129565" cy="15994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black"/>
                </a:solidFill>
              </a:rPr>
              <a:t>Запись здоровых пациентов на диспансеризацию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286116" y="1214422"/>
            <a:ext cx="2454800" cy="22379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Кабинет диспансеризации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400" dirty="0" err="1" smtClean="0">
                <a:solidFill>
                  <a:prstClr val="black"/>
                </a:solidFill>
                <a:latin typeface="Lucida Sans Unicode"/>
              </a:rPr>
              <a:t>анк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етирование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пациентов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</a:rPr>
              <a:t>проведение лабораторного исследования крови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</a:rPr>
              <a:t>снятие ЭКГ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47" name="Прямая со стрелкой 46"/>
          <p:cNvCxnSpPr>
            <a:cxnSpLocks/>
          </p:cNvCxnSpPr>
          <p:nvPr/>
        </p:nvCxnSpPr>
        <p:spPr>
          <a:xfrm>
            <a:off x="2285984" y="2000240"/>
            <a:ext cx="980746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cxnSpLocks/>
          </p:cNvCxnSpPr>
          <p:nvPr/>
        </p:nvCxnSpPr>
        <p:spPr>
          <a:xfrm>
            <a:off x="5857884" y="2071678"/>
            <a:ext cx="1311789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6E7CFD7-1E2A-4799-AF0E-4407637F3F3A}"/>
              </a:ext>
            </a:extLst>
          </p:cNvPr>
          <p:cNvSpPr/>
          <p:nvPr/>
        </p:nvSpPr>
        <p:spPr>
          <a:xfrm>
            <a:off x="7187663" y="1172414"/>
            <a:ext cx="1871345" cy="20198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black"/>
                </a:solidFill>
              </a:rPr>
              <a:t>Кабинет диспансеризации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Заключение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терапевта отделения медицинской профилактики</a:t>
            </a:r>
          </a:p>
        </p:txBody>
      </p:sp>
    </p:spTree>
    <p:extLst>
      <p:ext uri="{BB962C8B-B14F-4D97-AF65-F5344CB8AC3E}">
        <p14:creationId xmlns:p14="http://schemas.microsoft.com/office/powerpoint/2010/main" xmlns="" val="2069056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6207040"/>
              </p:ext>
            </p:extLst>
          </p:nvPr>
        </p:nvGraphicFramePr>
        <p:xfrm>
          <a:off x="179512" y="1124744"/>
          <a:ext cx="8534181" cy="371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35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390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919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966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465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Проблема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Решение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Эффект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Результат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99606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1)Пересечение потоков пациентов проходящих диспансеризацию с пациентами терапевтического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профиля по заболеванию 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2) Увеличение времени прохождения диспансеризации до 5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посещений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-разграничение потоков здоровых и больных пациентов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сокращение времени прохождения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диспансеризации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-формирование отделения медицинской профилактики для приема здоровых пациентов. 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пересечений потоков пациентов.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Сокращение времени прохождения диспансеризации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комфортных условий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удовлетворенности пациента.</a:t>
                      </a:r>
                    </a:p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Снижение времени пребывания пациента в поликлинике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76362" y="142852"/>
            <a:ext cx="56294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«Профилактический прием»</a:t>
            </a:r>
          </a:p>
          <a:p>
            <a:endParaRPr lang="ru-RU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100443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812</TotalTime>
  <Words>266</Words>
  <Application>Microsoft Office PowerPoint</Application>
  <PresentationFormat>Экран (4:3)</PresentationFormat>
  <Paragraphs>56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 ГУЗ Забайкальская ЦРБ  взрослая поликлиника  Процесс «Проведение диспансеризации определенных групп населения в ДУБ» 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Забайкальская ЦРБ</cp:lastModifiedBy>
  <cp:revision>184</cp:revision>
  <dcterms:created xsi:type="dcterms:W3CDTF">2018-04-25T05:45:19Z</dcterms:created>
  <dcterms:modified xsi:type="dcterms:W3CDTF">2021-06-29T08:13:36Z</dcterms:modified>
</cp:coreProperties>
</file>